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E31"/>
    <a:srgbClr val="FFF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163" autoAdjust="0"/>
    <p:restoredTop sz="94762" autoAdjust="0"/>
  </p:normalViewPr>
  <p:slideViewPr>
    <p:cSldViewPr snapToGrid="0" snapToObjects="1">
      <p:cViewPr varScale="1">
        <p:scale>
          <a:sx n="113" d="100"/>
          <a:sy n="113" d="100"/>
        </p:scale>
        <p:origin x="-1096" y="1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55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155C0-AF20-AE47-87C7-B8531E952C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F16DF-0BAD-B844-9C76-21739A0D85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097AF-3311-5F4B-A936-28BDFF3F4545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8B96E-9CE9-4546-B61D-9F17D15979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91BA2-7A9C-F14C-8A3A-AD8305B77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EB42-AA31-2740-9573-53D12A4BB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72CD2-9A4F-9042-AC6C-43A8FDBF6721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9A51E-B682-B24C-AF9A-D5A38A10C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Mess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77C211AA-8DB1-FC45-BB93-FE6405B53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775" t="2" r="31725" b="21329"/>
          <a:stretch/>
        </p:blipFill>
        <p:spPr>
          <a:xfrm rot="10800000" flipH="1">
            <a:off x="3962400" y="0"/>
            <a:ext cx="8229600" cy="539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8A28E-9C59-F04B-814D-C0A2299C85FB}"/>
              </a:ext>
            </a:extLst>
          </p:cNvPr>
          <p:cNvSpPr/>
          <p:nvPr userDrawn="1"/>
        </p:nvSpPr>
        <p:spPr>
          <a:xfrm>
            <a:off x="541169" y="-71120"/>
            <a:ext cx="11721951" cy="6443532"/>
          </a:xfrm>
          <a:prstGeom prst="rect">
            <a:avLst/>
          </a:prstGeom>
          <a:noFill/>
          <a:ln w="635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F8859-0CEB-ED45-945A-A87A1A8C4F1D}"/>
              </a:ext>
            </a:extLst>
          </p:cNvPr>
          <p:cNvSpPr txBox="1"/>
          <p:nvPr userDrawn="1"/>
        </p:nvSpPr>
        <p:spPr>
          <a:xfrm>
            <a:off x="1117600" y="2000250"/>
            <a:ext cx="9682163" cy="101600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6000" b="1" cap="all" spc="-150" dirty="0">
                <a:solidFill>
                  <a:schemeClr val="accent1"/>
                </a:solidFill>
                <a:latin typeface="+mj-lt"/>
                <a:ea typeface="League Gothic" charset="0"/>
                <a:cs typeface="League Gothic" charset="0"/>
              </a:rPr>
              <a:t>In this moment,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5D11B8-B58C-A242-9BC4-E742445CC612}"/>
              </a:ext>
            </a:extLst>
          </p:cNvPr>
          <p:cNvSpPr txBox="1"/>
          <p:nvPr userDrawn="1"/>
        </p:nvSpPr>
        <p:spPr>
          <a:xfrm>
            <a:off x="1117600" y="2790825"/>
            <a:ext cx="96821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6000" b="1" cap="all" spc="-150" dirty="0">
                <a:solidFill>
                  <a:schemeClr val="accent1"/>
                </a:solidFill>
                <a:latin typeface="+mj-lt"/>
                <a:ea typeface="League Gothic" charset="0"/>
                <a:cs typeface="League Gothic" charset="0"/>
              </a:rPr>
              <a:t>We need a movement.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B1C8BB-B241-4942-8788-173C6C7EC156}"/>
              </a:ext>
            </a:extLst>
          </p:cNvPr>
          <p:cNvSpPr/>
          <p:nvPr userDrawn="1"/>
        </p:nvSpPr>
        <p:spPr>
          <a:xfrm>
            <a:off x="982663" y="3949700"/>
            <a:ext cx="8161337" cy="122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AA3B37-C679-FC4F-8582-D2D0F2CF1563}"/>
              </a:ext>
            </a:extLst>
          </p:cNvPr>
          <p:cNvSpPr txBox="1"/>
          <p:nvPr userDrawn="1"/>
        </p:nvSpPr>
        <p:spPr>
          <a:xfrm>
            <a:off x="1066800" y="3806825"/>
            <a:ext cx="8077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800" cap="all" spc="-300" dirty="0">
                <a:solidFill>
                  <a:schemeClr val="bg1"/>
                </a:solidFill>
                <a:latin typeface="+mj-lt"/>
                <a:ea typeface="League Gothic" charset="0"/>
                <a:cs typeface="League Gothic" charset="0"/>
              </a:rPr>
              <a:t>The United Way. </a:t>
            </a:r>
            <a:endParaRPr lang="en-US" sz="8800" cap="all" spc="-300" dirty="0">
              <a:solidFill>
                <a:schemeClr val="accent5"/>
              </a:solidFill>
              <a:latin typeface="+mj-lt"/>
              <a:ea typeface="League Gothic" charset="0"/>
              <a:cs typeface="League Gothic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EE698-AECB-C345-AFE0-51E0D668B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5519" y="438390"/>
            <a:ext cx="2320882" cy="4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Slide 1: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CCC537D5-A24A-D84E-9C78-700D9FD15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775" t="2" r="31725" b="21329"/>
          <a:stretch/>
        </p:blipFill>
        <p:spPr>
          <a:xfrm>
            <a:off x="3962400" y="1463040"/>
            <a:ext cx="8229600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B26EF-B5D2-4748-B664-B8B30D398B99}"/>
              </a:ext>
            </a:extLst>
          </p:cNvPr>
          <p:cNvSpPr txBox="1"/>
          <p:nvPr userDrawn="1"/>
        </p:nvSpPr>
        <p:spPr>
          <a:xfrm>
            <a:off x="619760" y="1587470"/>
            <a:ext cx="1095248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600" cap="all" dirty="0">
                <a:solidFill>
                  <a:schemeClr val="bg1"/>
                </a:solidFill>
                <a:latin typeface="+mj-lt"/>
              </a:rPr>
              <a:t>Each of our lives have been paused, </a:t>
            </a:r>
            <a:r>
              <a:rPr lang="en-US" sz="6600" cap="all" baseline="0" dirty="0">
                <a:solidFill>
                  <a:schemeClr val="bg1"/>
                </a:solidFill>
                <a:latin typeface="+mj-lt"/>
              </a:rPr>
              <a:t>changed</a:t>
            </a:r>
            <a:r>
              <a:rPr lang="en-US" sz="6600" cap="all" dirty="0">
                <a:solidFill>
                  <a:schemeClr val="bg1"/>
                </a:solidFill>
                <a:latin typeface="+mj-lt"/>
              </a:rPr>
              <a:t>. But together, we're resilient, still strong. </a:t>
            </a:r>
          </a:p>
        </p:txBody>
      </p:sp>
    </p:spTree>
    <p:extLst>
      <p:ext uri="{BB962C8B-B14F-4D97-AF65-F5344CB8AC3E}">
        <p14:creationId xmlns:p14="http://schemas.microsoft.com/office/powerpoint/2010/main" val="9072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Slide 2: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D64BB8A2-BC0E-3D43-9B7B-44BCDD6FB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775" t="2" r="31725" b="21329"/>
          <a:stretch/>
        </p:blipFill>
        <p:spPr>
          <a:xfrm>
            <a:off x="3962400" y="1463040"/>
            <a:ext cx="8229600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B26EF-B5D2-4748-B664-B8B30D398B99}"/>
              </a:ext>
            </a:extLst>
          </p:cNvPr>
          <p:cNvSpPr txBox="1"/>
          <p:nvPr userDrawn="1"/>
        </p:nvSpPr>
        <p:spPr>
          <a:xfrm>
            <a:off x="619760" y="1138629"/>
            <a:ext cx="10922000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600" cap="all" dirty="0">
                <a:solidFill>
                  <a:schemeClr val="bg1"/>
                </a:solidFill>
                <a:latin typeface="+mj-lt"/>
              </a:rPr>
              <a:t>We are neighbors helping neighbors. </a:t>
            </a:r>
            <a:br>
              <a:rPr lang="en-US" sz="6600" cap="all" dirty="0">
                <a:solidFill>
                  <a:schemeClr val="bg1"/>
                </a:solidFill>
                <a:latin typeface="+mj-lt"/>
              </a:rPr>
            </a:br>
            <a:r>
              <a:rPr lang="en-US" sz="6600" cap="all" dirty="0">
                <a:solidFill>
                  <a:schemeClr val="bg1"/>
                </a:solidFill>
                <a:latin typeface="+mj-lt"/>
              </a:rPr>
              <a:t>Ready to move our region forward. </a:t>
            </a:r>
            <a:br>
              <a:rPr lang="en-US" sz="6600" cap="all" dirty="0">
                <a:solidFill>
                  <a:schemeClr val="bg1"/>
                </a:solidFill>
                <a:latin typeface="+mj-lt"/>
              </a:rPr>
            </a:br>
            <a:r>
              <a:rPr lang="en-US" sz="6600" u="heavy" cap="all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</a:rPr>
              <a:t>The moment to act is now.</a:t>
            </a:r>
          </a:p>
        </p:txBody>
      </p:sp>
    </p:spTree>
    <p:extLst>
      <p:ext uri="{BB962C8B-B14F-4D97-AF65-F5344CB8AC3E}">
        <p14:creationId xmlns:p14="http://schemas.microsoft.com/office/powerpoint/2010/main" val="72699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Slide: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Impact Matters Graphic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7DEF53-2C76-F940-A5F4-D73411EA6247}"/>
              </a:ext>
            </a:extLst>
          </p:cNvPr>
          <p:cNvSpPr txBox="1"/>
          <p:nvPr userDrawn="1"/>
        </p:nvSpPr>
        <p:spPr>
          <a:xfrm>
            <a:off x="748429" y="182880"/>
            <a:ext cx="1048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0" cap="all" baseline="0" dirty="0">
                <a:solidFill>
                  <a:srgbClr val="005191"/>
                </a:solidFill>
                <a:latin typeface="Franklin Gothic Demi Cond" panose="020B0603020102020204" pitchFamily="34" charset="0"/>
              </a:rPr>
              <a:t>Your impact matters. </a:t>
            </a:r>
          </a:p>
        </p:txBody>
      </p:sp>
    </p:spTree>
    <p:extLst>
      <p:ext uri="{BB962C8B-B14F-4D97-AF65-F5344CB8AC3E}">
        <p14:creationId xmlns:p14="http://schemas.microsoft.com/office/powerpoint/2010/main" val="38286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: Gold-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nitor, computer&#10;&#10;Description automatically generated">
            <a:extLst>
              <a:ext uri="{FF2B5EF4-FFF2-40B4-BE49-F238E27FC236}">
                <a16:creationId xmlns:a16="http://schemas.microsoft.com/office/drawing/2014/main" id="{184D6D9C-513C-0247-BC07-9161F39A9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51619" t="4" r="-1120" b="29330"/>
          <a:stretch/>
        </p:blipFill>
        <p:spPr>
          <a:xfrm rot="15131658">
            <a:off x="7762406" y="-218122"/>
            <a:ext cx="6035040" cy="4846320"/>
          </a:xfrm>
          <a:prstGeom prst="rect">
            <a:avLst/>
          </a:prstGeom>
        </p:spPr>
      </p:pic>
      <p:sp>
        <p:nvSpPr>
          <p:cNvPr id="5" name="Shape 72">
            <a:extLst>
              <a:ext uri="{FF2B5EF4-FFF2-40B4-BE49-F238E27FC236}">
                <a16:creationId xmlns:a16="http://schemas.microsoft.com/office/drawing/2014/main" id="{8F62126B-D903-2E45-A6DD-4E251C42FA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65893" y="6251848"/>
            <a:ext cx="731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Franklin Gothic Book"/>
                <a:ea typeface="Franklin Gothic Book"/>
                <a:cs typeface="Franklin Gothic Book"/>
              </a:defRPr>
            </a:lvl1pPr>
          </a:lstStyle>
          <a:p>
            <a:fld id="{95B186FE-4EAF-8541-BA1E-3EB9D06E3BF0}" type="slidenum">
              <a:rPr lang="en" sz="1200" smtClean="0">
                <a:latin typeface="Roboto" charset="0"/>
                <a:ea typeface="Roboto" charset="0"/>
                <a:cs typeface="Roboto" charset="0"/>
                <a:sym typeface="Open Sans"/>
              </a:rPr>
              <a:pPr/>
              <a:t>‹#›</a:t>
            </a:fld>
            <a:endParaRPr lang="en" sz="1200" dirty="0">
              <a:latin typeface="Roboto" charset="0"/>
              <a:ea typeface="Roboto" charset="0"/>
              <a:cs typeface="Roboto" charset="0"/>
              <a:sym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F34BB-2FB2-9E41-BF3F-130A4671CFD0}"/>
              </a:ext>
            </a:extLst>
          </p:cNvPr>
          <p:cNvSpPr/>
          <p:nvPr userDrawn="1"/>
        </p:nvSpPr>
        <p:spPr>
          <a:xfrm>
            <a:off x="487680" y="447040"/>
            <a:ext cx="11775440" cy="6482080"/>
          </a:xfrm>
          <a:prstGeom prst="rect">
            <a:avLst/>
          </a:prstGeom>
          <a:noFill/>
          <a:ln w="508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5E2169-2BF6-A443-9E69-0F5CB0C059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94080" y="2344380"/>
            <a:ext cx="10471813" cy="3818014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Aft>
                <a:spcPts val="6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charset="0"/>
                <a:cs typeface="Roboto" charset="0"/>
              </a:defRPr>
            </a:lvl1pPr>
            <a:lvl2pPr>
              <a:defRPr sz="24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3E5C-9FA0-B348-8F36-7FA0F8858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3763" y="695325"/>
            <a:ext cx="10472737" cy="7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cap="none" baseline="0">
                <a:solidFill>
                  <a:schemeClr val="accent1"/>
                </a:solidFill>
                <a:latin typeface="Franklin Gothic Demi Cond" panose="020B0603020102020204" pitchFamily="34" charset="0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Slide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97FF-F412-FC46-8061-E50768CE19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63" y="1470025"/>
            <a:ext cx="10472737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cap="all" baseline="0">
                <a:solidFill>
                  <a:schemeClr val="accent3"/>
                </a:solidFill>
                <a:latin typeface="Franklin Gothic Medium Cond" panose="020B0606030402020204" pitchFamily="34" charset="0"/>
              </a:defRPr>
            </a:lvl1pPr>
            <a:lvl2pPr>
              <a:defRPr b="0">
                <a:solidFill>
                  <a:schemeClr val="accent3"/>
                </a:solidFill>
                <a:latin typeface="+mj-lt"/>
              </a:defRPr>
            </a:lvl2pPr>
            <a:lvl3pPr>
              <a:defRPr b="0">
                <a:solidFill>
                  <a:schemeClr val="accent3"/>
                </a:solidFill>
                <a:latin typeface="+mj-lt"/>
              </a:defRPr>
            </a:lvl3pPr>
            <a:lvl4pPr>
              <a:defRPr b="0">
                <a:solidFill>
                  <a:schemeClr val="accent3"/>
                </a:solidFill>
                <a:latin typeface="+mj-lt"/>
              </a:defRPr>
            </a:lvl4pPr>
            <a:lvl5pPr>
              <a:defRPr b="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40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6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78" r:id="rId2"/>
    <p:sldLayoutId id="2147483726" r:id="rId3"/>
    <p:sldLayoutId id="2147483716" r:id="rId4"/>
    <p:sldLayoutId id="2147483665" r:id="rId5"/>
    <p:sldLayoutId id="214748370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12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2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46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CDD8F8-5020-734D-A678-563F8BBA73E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D5734-D645-EC44-A0DF-3AF74BCBF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1AC7F-BF16-6242-8D23-C0716CDF39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5191"/>
      </a:accent1>
      <a:accent2>
        <a:srgbClr val="788DC7"/>
      </a:accent2>
      <a:accent3>
        <a:srgbClr val="FF443B"/>
      </a:accent3>
      <a:accent4>
        <a:srgbClr val="F57814"/>
      </a:accent4>
      <a:accent5>
        <a:srgbClr val="FFB351"/>
      </a:accent5>
      <a:accent6>
        <a:srgbClr val="F7BFAD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P-2020-Campaign-PPT-Template-Microsoft Fonts" id="{0293F8F3-75F6-1F47-891C-3894BC746640}" vid="{0D3826FB-A438-D346-A096-B9FC4EA1C9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Demi Cond</vt:lpstr>
      <vt:lpstr>Franklin Gothic Medium</vt:lpstr>
      <vt:lpstr>Franklin Gothic Medium Cond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Untuck Design</cp:lastModifiedBy>
  <cp:revision>2</cp:revision>
  <cp:lastPrinted>2018-07-26T18:53:10Z</cp:lastPrinted>
  <dcterms:created xsi:type="dcterms:W3CDTF">2020-08-04T14:36:29Z</dcterms:created>
  <dcterms:modified xsi:type="dcterms:W3CDTF">2020-08-04T19:22:01Z</dcterms:modified>
</cp:coreProperties>
</file>